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302E6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02E6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02E6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02E6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02E6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302E6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302E6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302E6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302E6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2E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7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nl-NL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nl-N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5FFD33F4-6E36-45EC-8A11-6D83E8EB3AA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122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79500" y="2159000"/>
            <a:ext cx="7197725" cy="215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 b="1"/>
            </a:lvl1pPr>
          </a:lstStyle>
          <a:p>
            <a:pPr lvl="0"/>
            <a:r>
              <a:rPr lang="nl-NL" noProof="0" smtClean="0"/>
              <a:t>Klik om de stijl te bewerken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79500" y="4678363"/>
            <a:ext cx="7197725" cy="1079500"/>
          </a:xfrm>
        </p:spPr>
        <p:txBody>
          <a:bodyPr/>
          <a:lstStyle>
            <a:lvl1pPr marL="0" indent="0" algn="ctr">
              <a:buFont typeface="Webdings" pitchFamily="18" charset="2"/>
              <a:buNone/>
              <a:defRPr/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9B80F6B-A088-4A34-8270-924D585B5775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437E8-8E1F-4468-95A4-93F9BCA2D4AF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901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5689600" y="358775"/>
            <a:ext cx="1776413" cy="57340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58775" y="358775"/>
            <a:ext cx="5178425" cy="57340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7BFCD-522D-4AF7-B816-3F7C97847EFD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401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0CC08-7C0B-4559-AEFE-FC1B3C2CC343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0151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7FD15-4999-4AB8-A20F-8A5A4DBECC48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80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8775" y="1978025"/>
            <a:ext cx="34766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987800" y="1978025"/>
            <a:ext cx="34782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AF890-3E15-47F8-AB48-92824D5A3328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105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96858-977D-482E-AF67-EBD1339E84AA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20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544C6-1823-4276-9F43-19377F48DAB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0130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8132E-691D-4939-9548-E2E677676801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91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3B527-6A58-4994-A102-4E86BE66079B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095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C626F-8889-48DA-8A0E-83C6F04F1EC3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698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358775"/>
            <a:ext cx="710723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978025"/>
            <a:ext cx="71072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nl-NL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nl-NL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272F3D5C-4217-4A4C-89A8-73D3ECFEAA9A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02E6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02E6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02E6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02E6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02E6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02E6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02E6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02E6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02E6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02E61"/>
        </a:buClr>
        <a:buFont typeface="Webdings" pitchFamily="18" charset="2"/>
        <a:buChar char="&lt;"/>
        <a:defRPr kumimoji="1" sz="2800">
          <a:solidFill>
            <a:srgbClr val="302E6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02E61"/>
        </a:buClr>
        <a:buFont typeface="Webdings" pitchFamily="18" charset="2"/>
        <a:buChar char="4"/>
        <a:defRPr kumimoji="1" sz="2600">
          <a:solidFill>
            <a:srgbClr val="302E6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02E61"/>
        </a:buClr>
        <a:buFont typeface="Webdings" pitchFamily="18" charset="2"/>
        <a:buChar char="8"/>
        <a:defRPr kumimoji="1" sz="2400">
          <a:solidFill>
            <a:srgbClr val="302E6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ebdings" pitchFamily="18" charset="2"/>
        <a:buChar char=":"/>
        <a:defRPr kumimoji="1" sz="2200">
          <a:solidFill>
            <a:srgbClr val="302E6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02E61"/>
        </a:buClr>
        <a:buFont typeface="Webdings" pitchFamily="18" charset="2"/>
        <a:buChar char="0"/>
        <a:defRPr kumimoji="1" sz="2000">
          <a:solidFill>
            <a:srgbClr val="302E6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02E61"/>
        </a:buClr>
        <a:buFont typeface="Webdings" pitchFamily="18" charset="2"/>
        <a:buChar char="0"/>
        <a:defRPr kumimoji="1" sz="2000">
          <a:solidFill>
            <a:srgbClr val="302E6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02E61"/>
        </a:buClr>
        <a:buFont typeface="Webdings" pitchFamily="18" charset="2"/>
        <a:buChar char="0"/>
        <a:defRPr kumimoji="1" sz="2000">
          <a:solidFill>
            <a:srgbClr val="302E6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02E61"/>
        </a:buClr>
        <a:buFont typeface="Webdings" pitchFamily="18" charset="2"/>
        <a:buChar char="0"/>
        <a:defRPr kumimoji="1" sz="2000">
          <a:solidFill>
            <a:srgbClr val="302E6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02E61"/>
        </a:buClr>
        <a:buFont typeface="Webdings" pitchFamily="18" charset="2"/>
        <a:buChar char="0"/>
        <a:defRPr kumimoji="1" sz="2000">
          <a:solidFill>
            <a:srgbClr val="302E6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133600"/>
            <a:ext cx="6478588" cy="2159000"/>
          </a:xfrm>
          <a:noFill/>
          <a:ln/>
        </p:spPr>
        <p:txBody>
          <a:bodyPr/>
          <a:lstStyle/>
          <a:p>
            <a:pPr algn="ctr"/>
            <a:r>
              <a:rPr lang="nl-NL" b="0" dirty="0" smtClean="0"/>
              <a:t>Parkeerregulering wijken en stadsdeelcentra</a:t>
            </a:r>
            <a:endParaRPr lang="nl-NL" b="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0" y="4678363"/>
            <a:ext cx="6478588" cy="1079500"/>
          </a:xfrm>
        </p:spPr>
        <p:txBody>
          <a:bodyPr/>
          <a:lstStyle/>
          <a:p>
            <a:r>
              <a:rPr lang="nl-NL" dirty="0" smtClean="0"/>
              <a:t>Jan 2017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Aanleiding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340768"/>
            <a:ext cx="7107238" cy="4114800"/>
          </a:xfrm>
        </p:spPr>
        <p:txBody>
          <a:bodyPr/>
          <a:lstStyle/>
          <a:p>
            <a:r>
              <a:rPr lang="nl-NL" sz="1800" dirty="0" smtClean="0"/>
              <a:t>Raadsbesluit oktober 2016 (gastvrij parkeren) + december 2016 (tarieven en vergunningen)</a:t>
            </a:r>
          </a:p>
          <a:p>
            <a:r>
              <a:rPr lang="nl-NL" sz="1800" dirty="0"/>
              <a:t>21-12-2016 collegebesluit parkeerregulering schilwijken en stadsdeelcentra Blerick en Tegelen</a:t>
            </a:r>
          </a:p>
          <a:p>
            <a:endParaRPr lang="nl-NL" sz="1800" dirty="0"/>
          </a:p>
          <a:p>
            <a:r>
              <a:rPr lang="nl-NL" sz="1800" dirty="0" smtClean="0"/>
              <a:t>Blerick: </a:t>
            </a:r>
          </a:p>
          <a:p>
            <a:pPr lvl="1"/>
            <a:r>
              <a:rPr lang="nl-NL" sz="1600" dirty="0"/>
              <a:t>N</a:t>
            </a:r>
            <a:r>
              <a:rPr lang="nl-NL" sz="1600" dirty="0" smtClean="0"/>
              <a:t>a afschaffen betaald parkeren overlast langparkeerders</a:t>
            </a:r>
          </a:p>
          <a:p>
            <a:pPr lvl="1"/>
            <a:r>
              <a:rPr lang="nl-NL" sz="1600" dirty="0"/>
              <a:t>H</a:t>
            </a:r>
            <a:r>
              <a:rPr lang="nl-NL" sz="1600" dirty="0" smtClean="0"/>
              <a:t>oge parkeerdruk op piekmomenten</a:t>
            </a:r>
          </a:p>
          <a:p>
            <a:pPr lvl="1"/>
            <a:r>
              <a:rPr lang="nl-NL" sz="1600" dirty="0" smtClean="0"/>
              <a:t>Klachten ondernemers over bereikbaarheid goede parkeerplaatsen</a:t>
            </a:r>
          </a:p>
          <a:p>
            <a:r>
              <a:rPr lang="nl-NL" sz="1800" dirty="0" smtClean="0"/>
              <a:t>Tegelen:</a:t>
            </a:r>
          </a:p>
          <a:p>
            <a:pPr lvl="1"/>
            <a:r>
              <a:rPr lang="nl-NL" sz="1600" dirty="0"/>
              <a:t>O</a:t>
            </a:r>
            <a:r>
              <a:rPr lang="nl-NL" sz="1600" dirty="0" smtClean="0"/>
              <a:t>verlast langparkeerders </a:t>
            </a:r>
          </a:p>
          <a:p>
            <a:pPr lvl="1"/>
            <a:r>
              <a:rPr lang="nl-NL" sz="1600" dirty="0"/>
              <a:t>H</a:t>
            </a:r>
            <a:r>
              <a:rPr lang="nl-NL" sz="1600" dirty="0" smtClean="0"/>
              <a:t>oge parkeerdruk piekmomenten</a:t>
            </a:r>
          </a:p>
          <a:p>
            <a:pPr lvl="1"/>
            <a:r>
              <a:rPr lang="nl-NL" sz="1600" dirty="0" smtClean="0"/>
              <a:t>Klachten ondernemers over bereikbaarheid goede parkeerplaatsen</a:t>
            </a:r>
          </a:p>
          <a:p>
            <a:r>
              <a:rPr lang="nl-NL" sz="1800" dirty="0" smtClean="0"/>
              <a:t>Wijken rond centrum Venlo:</a:t>
            </a:r>
          </a:p>
          <a:p>
            <a:pPr lvl="1"/>
            <a:r>
              <a:rPr lang="nl-NL" sz="1600" dirty="0" smtClean="0"/>
              <a:t>Niet-wijkgebonden langparkeerders zorgen voor veel overlast</a:t>
            </a:r>
          </a:p>
          <a:p>
            <a:pPr lvl="1"/>
            <a:r>
              <a:rPr lang="nl-NL" sz="1600" dirty="0" smtClean="0"/>
              <a:t>Hoge parkeerdruk in straten tegen betaald parkeergebied aan</a:t>
            </a:r>
          </a:p>
          <a:p>
            <a:pPr lvl="1"/>
            <a:r>
              <a:rPr lang="nl-NL" sz="1600" dirty="0" smtClean="0"/>
              <a:t>Veel klachten van bewoners</a:t>
            </a:r>
            <a:endParaRPr lang="nl-NL" sz="1600" dirty="0"/>
          </a:p>
          <a:p>
            <a:pPr lvl="1"/>
            <a:endParaRPr lang="nl-NL" sz="1600" dirty="0" smtClean="0"/>
          </a:p>
          <a:p>
            <a:pPr lvl="1"/>
            <a:endParaRPr lang="nl-NL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7784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Blerick en Tegelen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114800"/>
          </a:xfrm>
        </p:spPr>
        <p:txBody>
          <a:bodyPr/>
          <a:lstStyle/>
          <a:p>
            <a:r>
              <a:rPr lang="nl-NL" sz="1600" dirty="0" smtClean="0"/>
              <a:t>Wens blauwe zone ondernemers voor betere bereikbaarheid</a:t>
            </a:r>
          </a:p>
          <a:p>
            <a:r>
              <a:rPr lang="nl-NL" sz="1600" dirty="0" smtClean="0"/>
              <a:t>Locaties gezamenlijk bepaald:</a:t>
            </a:r>
          </a:p>
          <a:p>
            <a:endParaRPr lang="nl-NL" sz="1600" dirty="0" smtClean="0"/>
          </a:p>
          <a:p>
            <a:endParaRPr lang="nl-NL" sz="1600" dirty="0"/>
          </a:p>
          <a:p>
            <a:endParaRPr lang="nl-NL" sz="1600" dirty="0" smtClean="0"/>
          </a:p>
          <a:p>
            <a:endParaRPr lang="nl-NL" sz="1600" dirty="0"/>
          </a:p>
          <a:p>
            <a:endParaRPr lang="nl-NL" sz="1600" dirty="0" smtClean="0"/>
          </a:p>
          <a:p>
            <a:endParaRPr lang="nl-NL" sz="1600" dirty="0"/>
          </a:p>
          <a:p>
            <a:endParaRPr lang="nl-NL" sz="1600" dirty="0" smtClean="0"/>
          </a:p>
          <a:p>
            <a:r>
              <a:rPr lang="nl-NL" sz="1600" dirty="0" smtClean="0"/>
              <a:t>Nog nadere afstemming over maximale parkeerduur (2-4 uur)</a:t>
            </a:r>
          </a:p>
          <a:p>
            <a:r>
              <a:rPr lang="nl-NL" sz="1600" dirty="0" smtClean="0"/>
              <a:t>Ontheffingen in blauwe zone o.b.v. dezelfde regeling betaald parkeren </a:t>
            </a:r>
          </a:p>
          <a:p>
            <a:pPr lvl="1"/>
            <a:r>
              <a:rPr lang="nl-NL" sz="1400" dirty="0" smtClean="0"/>
              <a:t>1</a:t>
            </a:r>
            <a:r>
              <a:rPr lang="nl-NL" sz="1400" baseline="30000" dirty="0" smtClean="0"/>
              <a:t>e</a:t>
            </a:r>
            <a:r>
              <a:rPr lang="nl-NL" sz="1400" dirty="0" smtClean="0"/>
              <a:t> auto €60, 2</a:t>
            </a:r>
            <a:r>
              <a:rPr lang="nl-NL" sz="1400" baseline="30000" dirty="0" smtClean="0"/>
              <a:t>e</a:t>
            </a:r>
            <a:r>
              <a:rPr lang="nl-NL" sz="1400" dirty="0" smtClean="0"/>
              <a:t> auto €120 bewoners</a:t>
            </a:r>
          </a:p>
          <a:p>
            <a:pPr lvl="1"/>
            <a:r>
              <a:rPr lang="nl-NL" sz="1400" dirty="0" smtClean="0"/>
              <a:t>1</a:t>
            </a:r>
            <a:r>
              <a:rPr lang="nl-NL" sz="1400" baseline="30000" dirty="0" smtClean="0"/>
              <a:t>e</a:t>
            </a:r>
            <a:r>
              <a:rPr lang="nl-NL" sz="1400" dirty="0" smtClean="0"/>
              <a:t> auto €70, 2</a:t>
            </a:r>
            <a:r>
              <a:rPr lang="nl-NL" sz="1400" baseline="30000" dirty="0" smtClean="0"/>
              <a:t>e</a:t>
            </a:r>
            <a:r>
              <a:rPr lang="nl-NL" sz="1400" dirty="0" smtClean="0"/>
              <a:t> auto €140 ondernemers</a:t>
            </a:r>
          </a:p>
          <a:p>
            <a:r>
              <a:rPr lang="nl-NL" sz="1600" dirty="0" smtClean="0"/>
              <a:t>Beperkte handhaving </a:t>
            </a:r>
            <a:r>
              <a:rPr lang="nl-NL" sz="1600" dirty="0" smtClean="0">
                <a:sym typeface="Wingdings" panose="05000000000000000000" pitchFamily="2" charset="2"/>
              </a:rPr>
              <a:t> </a:t>
            </a:r>
            <a:r>
              <a:rPr lang="nl-NL" sz="1600" dirty="0" smtClean="0"/>
              <a:t>Overleg met ondernemers over evt. rol in handhaving</a:t>
            </a:r>
          </a:p>
          <a:p>
            <a:r>
              <a:rPr lang="nl-NL" sz="1600" dirty="0" smtClean="0"/>
              <a:t>Risico’s:</a:t>
            </a:r>
          </a:p>
          <a:p>
            <a:pPr lvl="1"/>
            <a:r>
              <a:rPr lang="nl-NL" sz="1400" dirty="0" smtClean="0"/>
              <a:t>Verschuiving parkeerdruk</a:t>
            </a:r>
          </a:p>
          <a:p>
            <a:pPr lvl="1"/>
            <a:r>
              <a:rPr lang="nl-NL" sz="1400" dirty="0" smtClean="0"/>
              <a:t>Door beperkte handhaving mogelijk minder effectief</a:t>
            </a:r>
          </a:p>
          <a:p>
            <a:r>
              <a:rPr lang="nl-NL" sz="1600" dirty="0" smtClean="0"/>
              <a:t>Periodieke monitoring effecten</a:t>
            </a:r>
          </a:p>
          <a:p>
            <a:r>
              <a:rPr lang="nl-NL" sz="1600" dirty="0" smtClean="0"/>
              <a:t>Z.s.m. vervolgafspraak voor “fine-</a:t>
            </a:r>
            <a:r>
              <a:rPr lang="nl-NL" sz="1600" dirty="0" err="1" smtClean="0"/>
              <a:t>tuning</a:t>
            </a:r>
            <a:r>
              <a:rPr lang="nl-NL" sz="1600" dirty="0" smtClean="0"/>
              <a:t>”</a:t>
            </a:r>
            <a:endParaRPr lang="nl-NL" sz="1400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6" name="Afbeelding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63139"/>
            <a:ext cx="3024336" cy="201622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56909"/>
            <a:ext cx="3024336" cy="20224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240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Wijken centrum Venlo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8775" y="1412776"/>
            <a:ext cx="7107238" cy="4680049"/>
          </a:xfrm>
        </p:spPr>
        <p:txBody>
          <a:bodyPr/>
          <a:lstStyle/>
          <a:p>
            <a:r>
              <a:rPr lang="nl-NL" sz="1600" dirty="0" smtClean="0"/>
              <a:t>Objectieve parkeerdrukmeting </a:t>
            </a:r>
          </a:p>
          <a:p>
            <a:pPr lvl="1"/>
            <a:r>
              <a:rPr lang="nl-NL" sz="1400" dirty="0" smtClean="0"/>
              <a:t>In straten dicht tegen betaald parkeergebied aan hoge parkeerdruk</a:t>
            </a:r>
          </a:p>
          <a:p>
            <a:endParaRPr lang="nl-NL" sz="1600" dirty="0" smtClean="0"/>
          </a:p>
          <a:p>
            <a:r>
              <a:rPr lang="nl-NL" sz="1600" dirty="0" smtClean="0"/>
              <a:t>Enquêtes door wijkraden </a:t>
            </a:r>
          </a:p>
          <a:p>
            <a:pPr lvl="1"/>
            <a:r>
              <a:rPr lang="nl-NL" sz="1400" dirty="0" smtClean="0"/>
              <a:t>In straten met hoge parkeerdruk behoefte aan regulering</a:t>
            </a:r>
          </a:p>
          <a:p>
            <a:endParaRPr lang="nl-NL" sz="1600" dirty="0" smtClean="0"/>
          </a:p>
          <a:p>
            <a:r>
              <a:rPr lang="nl-NL" sz="1600" dirty="0" smtClean="0"/>
              <a:t>Advies wijkraden </a:t>
            </a:r>
          </a:p>
          <a:p>
            <a:pPr lvl="1"/>
            <a:r>
              <a:rPr lang="nl-NL" sz="1400" dirty="0" smtClean="0"/>
              <a:t>Stel grote blauwe zone in</a:t>
            </a:r>
          </a:p>
          <a:p>
            <a:endParaRPr lang="nl-NL" sz="1600" dirty="0" smtClean="0"/>
          </a:p>
          <a:p>
            <a:r>
              <a:rPr lang="nl-NL" sz="1600" dirty="0" smtClean="0"/>
              <a:t>Adviezen parkeerexperts</a:t>
            </a:r>
          </a:p>
          <a:p>
            <a:endParaRPr lang="nl-NL" sz="1600" dirty="0" smtClean="0"/>
          </a:p>
          <a:p>
            <a:r>
              <a:rPr lang="nl-NL" sz="1600" dirty="0" smtClean="0"/>
              <a:t>Beleidskader</a:t>
            </a:r>
          </a:p>
          <a:p>
            <a:pPr lvl="1"/>
            <a:r>
              <a:rPr lang="nl-NL" sz="1400" dirty="0" smtClean="0"/>
              <a:t>Binnen 400 meter van grote parkeerlocaties betaald parkeren</a:t>
            </a:r>
          </a:p>
          <a:p>
            <a:pPr lvl="1"/>
            <a:endParaRPr lang="nl-NL" sz="1400" dirty="0"/>
          </a:p>
          <a:p>
            <a:pPr marL="457200" lvl="1" indent="0">
              <a:buNone/>
            </a:pPr>
            <a:endParaRPr lang="nl-NL" sz="1600" dirty="0"/>
          </a:p>
          <a:p>
            <a:r>
              <a:rPr lang="nl-NL" sz="1600" dirty="0" smtClean="0"/>
              <a:t>Op basis hiervan 3 scenario’s uitgewerkt:</a:t>
            </a:r>
          </a:p>
          <a:p>
            <a:pPr marL="800100" lvl="1" indent="-342900">
              <a:buFont typeface="+mj-lt"/>
              <a:buAutoNum type="arabicPeriod"/>
            </a:pPr>
            <a:r>
              <a:rPr lang="nl-NL" sz="1400" dirty="0" smtClean="0"/>
              <a:t>Beperkte uitbreiding betaald parkeren</a:t>
            </a:r>
          </a:p>
          <a:p>
            <a:pPr marL="800100" lvl="1" indent="-342900">
              <a:buFont typeface="+mj-lt"/>
              <a:buAutoNum type="arabicPeriod"/>
            </a:pPr>
            <a:r>
              <a:rPr lang="nl-NL" sz="1400" dirty="0" smtClean="0"/>
              <a:t>Beperkte uitbreiding betaald parkeren i.c.m. blauwe zone</a:t>
            </a:r>
          </a:p>
          <a:p>
            <a:pPr marL="800100" lvl="1" indent="-342900">
              <a:buFont typeface="+mj-lt"/>
              <a:buAutoNum type="arabicPeriod"/>
            </a:pPr>
            <a:r>
              <a:rPr lang="nl-NL" sz="1400" dirty="0" smtClean="0"/>
              <a:t>Blauwe zone conform advies wijkraden</a:t>
            </a:r>
          </a:p>
          <a:p>
            <a:pPr marL="457200" lvl="1" indent="0">
              <a:buNone/>
            </a:pPr>
            <a:endParaRPr lang="nl-NL" sz="1400" dirty="0" smtClean="0"/>
          </a:p>
          <a:p>
            <a:endParaRPr lang="nl-NL" sz="1600" dirty="0"/>
          </a:p>
          <a:p>
            <a:endParaRPr lang="nl-NL" sz="1600" dirty="0" smtClean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3068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Scenario 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23528" y="1124744"/>
            <a:ext cx="7107238" cy="4114800"/>
          </a:xfrm>
        </p:spPr>
        <p:txBody>
          <a:bodyPr/>
          <a:lstStyle/>
          <a:p>
            <a:r>
              <a:rPr lang="nl-NL" sz="1800" dirty="0" smtClean="0"/>
              <a:t>Beperkte uitbreiding betaal parkeren (volmaken 400 meter rondom parkeergarages)</a:t>
            </a:r>
          </a:p>
          <a:p>
            <a:endParaRPr lang="nl-NL" sz="1800" dirty="0" smtClean="0"/>
          </a:p>
          <a:p>
            <a:endParaRPr lang="nl-NL" sz="1800" dirty="0"/>
          </a:p>
          <a:p>
            <a:endParaRPr lang="nl-NL" sz="1800" dirty="0" smtClean="0"/>
          </a:p>
          <a:p>
            <a:endParaRPr lang="nl-NL" sz="1800" dirty="0"/>
          </a:p>
          <a:p>
            <a:endParaRPr lang="nl-NL" sz="1800" dirty="0" smtClean="0"/>
          </a:p>
          <a:p>
            <a:endParaRPr lang="nl-NL" sz="1800" dirty="0"/>
          </a:p>
          <a:p>
            <a:endParaRPr lang="nl-NL" sz="1800" dirty="0" smtClean="0"/>
          </a:p>
          <a:p>
            <a:endParaRPr lang="nl-NL" sz="1800" dirty="0"/>
          </a:p>
          <a:p>
            <a:endParaRPr lang="nl-NL" sz="1800" dirty="0" smtClean="0"/>
          </a:p>
          <a:p>
            <a:r>
              <a:rPr lang="nl-NL" sz="1800" dirty="0" smtClean="0"/>
              <a:t>Voordelen: </a:t>
            </a:r>
          </a:p>
          <a:p>
            <a:pPr lvl="1"/>
            <a:r>
              <a:rPr lang="nl-NL" sz="1600" dirty="0"/>
              <a:t>O</a:t>
            </a:r>
            <a:r>
              <a:rPr lang="nl-NL" sz="1600" dirty="0" smtClean="0"/>
              <a:t>plossing parkeerprobleem in de straten met hoogste parkeerdruk</a:t>
            </a:r>
          </a:p>
          <a:p>
            <a:pPr lvl="1"/>
            <a:r>
              <a:rPr lang="nl-NL" sz="1600" dirty="0" smtClean="0"/>
              <a:t>In lijn met resultaten enquête</a:t>
            </a:r>
          </a:p>
          <a:p>
            <a:pPr lvl="1"/>
            <a:r>
              <a:rPr lang="nl-NL" sz="1600" dirty="0" smtClean="0"/>
              <a:t>Inkomsten vs. handhavingskosten</a:t>
            </a:r>
          </a:p>
          <a:p>
            <a:r>
              <a:rPr lang="nl-NL" sz="1800" dirty="0" smtClean="0"/>
              <a:t>Nadelen:</a:t>
            </a:r>
          </a:p>
          <a:p>
            <a:pPr lvl="1"/>
            <a:r>
              <a:rPr lang="nl-NL" sz="1600" dirty="0" smtClean="0"/>
              <a:t>Verschuiving parkeerdruk </a:t>
            </a:r>
          </a:p>
          <a:p>
            <a:pPr lvl="1"/>
            <a:r>
              <a:rPr lang="nl-NL" sz="1600" dirty="0" smtClean="0"/>
              <a:t>Geen oplossing noordzijde </a:t>
            </a:r>
          </a:p>
          <a:p>
            <a:pPr marL="457200" lvl="1" indent="0">
              <a:buNone/>
            </a:pPr>
            <a:endParaRPr lang="nl-NL" sz="1600" dirty="0" smtClean="0"/>
          </a:p>
          <a:p>
            <a:endParaRPr lang="nl-NL" dirty="0"/>
          </a:p>
        </p:txBody>
      </p:sp>
      <p:pic>
        <p:nvPicPr>
          <p:cNvPr id="5" name="Afbeelding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4" t="9697" r="26082" b="9394"/>
          <a:stretch/>
        </p:blipFill>
        <p:spPr bwMode="auto">
          <a:xfrm>
            <a:off x="2699792" y="1844824"/>
            <a:ext cx="3577084" cy="3201164"/>
          </a:xfrm>
          <a:prstGeom prst="rect">
            <a:avLst/>
          </a:prstGeom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0103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Scenario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124744"/>
            <a:ext cx="8712968" cy="4114800"/>
          </a:xfrm>
        </p:spPr>
        <p:txBody>
          <a:bodyPr/>
          <a:lstStyle/>
          <a:p>
            <a:r>
              <a:rPr lang="nl-NL" sz="1800" dirty="0" smtClean="0"/>
              <a:t>Beperkte uitbreiding betaald parkeren i.c.m. blauwe zone</a:t>
            </a:r>
          </a:p>
          <a:p>
            <a:endParaRPr lang="nl-NL" sz="1800" dirty="0" smtClean="0"/>
          </a:p>
          <a:p>
            <a:endParaRPr lang="nl-NL" sz="1800" dirty="0"/>
          </a:p>
          <a:p>
            <a:endParaRPr lang="nl-NL" sz="1800" dirty="0" smtClean="0"/>
          </a:p>
          <a:p>
            <a:endParaRPr lang="nl-NL" sz="1800" dirty="0"/>
          </a:p>
          <a:p>
            <a:endParaRPr lang="nl-NL" sz="1800" dirty="0" smtClean="0"/>
          </a:p>
          <a:p>
            <a:endParaRPr lang="nl-NL" sz="1800" dirty="0"/>
          </a:p>
          <a:p>
            <a:endParaRPr lang="nl-NL" sz="1800" dirty="0" smtClean="0"/>
          </a:p>
          <a:p>
            <a:endParaRPr lang="nl-NL" sz="1800" dirty="0"/>
          </a:p>
          <a:p>
            <a:endParaRPr lang="nl-NL" sz="1800" dirty="0" smtClean="0"/>
          </a:p>
          <a:p>
            <a:r>
              <a:rPr lang="nl-NL" sz="1800" dirty="0" smtClean="0"/>
              <a:t>Voordelen:</a:t>
            </a:r>
          </a:p>
          <a:p>
            <a:pPr lvl="1"/>
            <a:r>
              <a:rPr lang="nl-NL" sz="1600" dirty="0" smtClean="0"/>
              <a:t>Oplossing voor problemen in straten met hoge parkeerdruk</a:t>
            </a:r>
          </a:p>
          <a:p>
            <a:pPr lvl="1"/>
            <a:r>
              <a:rPr lang="nl-NL" sz="1600" dirty="0" smtClean="0"/>
              <a:t>Door combinatie met blauwe zone minder risico op verplaatsen parkeerdruk</a:t>
            </a:r>
          </a:p>
          <a:p>
            <a:pPr lvl="1"/>
            <a:r>
              <a:rPr lang="nl-NL" sz="1600" dirty="0" smtClean="0"/>
              <a:t>Grotendeels in lijn parkeeronderzoek, enquêtes en advies wijkraden</a:t>
            </a:r>
          </a:p>
          <a:p>
            <a:pPr lvl="1"/>
            <a:r>
              <a:rPr lang="nl-NL" sz="1600" dirty="0" smtClean="0"/>
              <a:t>Mogelijkheid om inkomsten betaald parkeren inzetten voor handhaving blauwe zone</a:t>
            </a:r>
          </a:p>
          <a:p>
            <a:r>
              <a:rPr lang="nl-NL" sz="1600" dirty="0" smtClean="0"/>
              <a:t>Nadelen:</a:t>
            </a:r>
          </a:p>
          <a:p>
            <a:pPr lvl="1"/>
            <a:r>
              <a:rPr lang="nl-NL" sz="1600" dirty="0" smtClean="0"/>
              <a:t>Ook regulering in straten waar geen draagvlak is voor parkeerregulering </a:t>
            </a:r>
            <a:r>
              <a:rPr lang="nl-NL" sz="1600" dirty="0" smtClean="0">
                <a:sym typeface="Wingdings" panose="05000000000000000000" pitchFamily="2" charset="2"/>
              </a:rPr>
              <a:t> onbegrip</a:t>
            </a:r>
          </a:p>
          <a:p>
            <a:pPr lvl="1"/>
            <a:endParaRPr lang="nl-NL" sz="1800" dirty="0" smtClean="0"/>
          </a:p>
          <a:p>
            <a:pPr lvl="1"/>
            <a:endParaRPr lang="nl-NL" sz="1600" dirty="0" smtClean="0"/>
          </a:p>
          <a:p>
            <a:pPr lvl="1"/>
            <a:endParaRPr lang="nl-NL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5" name="Afbeelding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3694599" cy="315133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237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Scenario 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4114800"/>
          </a:xfrm>
        </p:spPr>
        <p:txBody>
          <a:bodyPr/>
          <a:lstStyle/>
          <a:p>
            <a:r>
              <a:rPr lang="nl-NL" sz="1800" dirty="0" smtClean="0"/>
              <a:t>Blauwe zone conform advies wijkraden</a:t>
            </a:r>
          </a:p>
          <a:p>
            <a:endParaRPr lang="nl-NL" sz="1800" dirty="0"/>
          </a:p>
          <a:p>
            <a:endParaRPr lang="nl-NL" sz="1800" dirty="0" smtClean="0"/>
          </a:p>
          <a:p>
            <a:endParaRPr lang="nl-NL" sz="1800" dirty="0"/>
          </a:p>
          <a:p>
            <a:endParaRPr lang="nl-NL" sz="1800" dirty="0" smtClean="0"/>
          </a:p>
          <a:p>
            <a:endParaRPr lang="nl-NL" sz="1800" dirty="0"/>
          </a:p>
          <a:p>
            <a:endParaRPr lang="nl-NL" sz="1800" dirty="0" smtClean="0"/>
          </a:p>
          <a:p>
            <a:endParaRPr lang="nl-NL" sz="1800" dirty="0"/>
          </a:p>
          <a:p>
            <a:endParaRPr lang="nl-NL" sz="1800" dirty="0" smtClean="0"/>
          </a:p>
          <a:p>
            <a:endParaRPr lang="nl-NL" sz="1800" dirty="0"/>
          </a:p>
          <a:p>
            <a:endParaRPr lang="nl-NL" sz="1800" dirty="0" smtClean="0"/>
          </a:p>
          <a:p>
            <a:r>
              <a:rPr lang="nl-NL" sz="1800" dirty="0" smtClean="0"/>
              <a:t>Voordelen:</a:t>
            </a:r>
          </a:p>
          <a:p>
            <a:pPr lvl="1"/>
            <a:r>
              <a:rPr lang="nl-NL" sz="1600" dirty="0" smtClean="0"/>
              <a:t>Groot gebied waardoor minder risico op verplaatsen parkeerdruk</a:t>
            </a:r>
          </a:p>
          <a:p>
            <a:pPr lvl="1"/>
            <a:r>
              <a:rPr lang="nl-NL" sz="1600" dirty="0" smtClean="0"/>
              <a:t>Blauwe zone lijkt “vriendelijker” </a:t>
            </a:r>
          </a:p>
          <a:p>
            <a:r>
              <a:rPr lang="nl-NL" sz="1800" dirty="0" smtClean="0"/>
              <a:t>Nadelen:</a:t>
            </a:r>
          </a:p>
          <a:p>
            <a:pPr lvl="1"/>
            <a:r>
              <a:rPr lang="nl-NL" sz="1600" dirty="0" smtClean="0"/>
              <a:t>Groot gebied past niet bij beeld parkeerdrukmeting en enquête</a:t>
            </a:r>
          </a:p>
          <a:p>
            <a:pPr lvl="1"/>
            <a:r>
              <a:rPr lang="nl-NL" sz="1600" dirty="0" smtClean="0"/>
              <a:t>Onbegrip door invoering regulering in straten waar geen probleem is</a:t>
            </a:r>
          </a:p>
          <a:p>
            <a:pPr lvl="1"/>
            <a:r>
              <a:rPr lang="nl-NL" sz="1600" dirty="0" smtClean="0"/>
              <a:t>Grote blauwe zone kost veel aan handhaving, zonder beschikbare dekking</a:t>
            </a:r>
          </a:p>
          <a:p>
            <a:pPr lvl="1"/>
            <a:endParaRPr lang="nl-NL" sz="160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5" name="Afbeelding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961" y="1484784"/>
            <a:ext cx="3902075" cy="342011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6486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dirty="0" smtClean="0"/>
              <a:t>Op basis van intensief traject en analyse heeft scenario 2 de meeste voordelen en de minste risico’s</a:t>
            </a:r>
          </a:p>
          <a:p>
            <a:r>
              <a:rPr lang="nl-NL" sz="1800" dirty="0"/>
              <a:t>Kosten en mogelijkheden voor bewoners gelijk aan betaald </a:t>
            </a:r>
            <a:r>
              <a:rPr lang="nl-NL" sz="1800" dirty="0" smtClean="0"/>
              <a:t>parkeergebied incl. bezoekersregeling</a:t>
            </a:r>
            <a:endParaRPr lang="nl-NL" sz="1800" dirty="0"/>
          </a:p>
          <a:p>
            <a:r>
              <a:rPr lang="nl-NL" sz="1800" dirty="0" smtClean="0"/>
              <a:t>Moitoren effecten zeer belangrijk i.v.m. beperkte ervaringen blauwe zone in woonwijken</a:t>
            </a:r>
          </a:p>
          <a:p>
            <a:r>
              <a:rPr lang="nl-NL" sz="1800" dirty="0" smtClean="0"/>
              <a:t>Nadere afstemming nodig over maximale parkeerduur i.r.t. aanwezige ondernemingen etc.</a:t>
            </a:r>
          </a:p>
          <a:p>
            <a:endParaRPr lang="nl-NL" sz="1800" dirty="0"/>
          </a:p>
          <a:p>
            <a:r>
              <a:rPr lang="nl-NL" sz="1800" dirty="0" smtClean="0"/>
              <a:t>Komende tijd intensive communicatie en nadere afstemming met belanghebbenden</a:t>
            </a:r>
          </a:p>
          <a:p>
            <a:r>
              <a:rPr lang="nl-NL" sz="1800" dirty="0" smtClean="0"/>
              <a:t>Uitrol maatregelen april 2017</a:t>
            </a:r>
          </a:p>
          <a:p>
            <a:endParaRPr lang="nl-NL" sz="1800" dirty="0" smtClean="0"/>
          </a:p>
          <a:p>
            <a:endParaRPr lang="nl-NL" sz="1800" dirty="0" smtClean="0"/>
          </a:p>
          <a:p>
            <a:endParaRPr lang="nl-NL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333926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default 1">
      <a:dk1>
        <a:srgbClr val="302E61"/>
      </a:dk1>
      <a:lt1>
        <a:srgbClr val="FFFFFF"/>
      </a:lt1>
      <a:dk2>
        <a:srgbClr val="302E61"/>
      </a:dk2>
      <a:lt2>
        <a:srgbClr val="8E81B2"/>
      </a:lt2>
      <a:accent1>
        <a:srgbClr val="C5BDD7"/>
      </a:accent1>
      <a:accent2>
        <a:srgbClr val="EDEE94"/>
      </a:accent2>
      <a:accent3>
        <a:srgbClr val="FFFFFF"/>
      </a:accent3>
      <a:accent4>
        <a:srgbClr val="272652"/>
      </a:accent4>
      <a:accent5>
        <a:srgbClr val="DFDBE8"/>
      </a:accent5>
      <a:accent6>
        <a:srgbClr val="D7D886"/>
      </a:accent6>
      <a:hlink>
        <a:srgbClr val="302E61"/>
      </a:hlink>
      <a:folHlink>
        <a:srgbClr val="B2B2B2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302E6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302E6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302E61"/>
        </a:dk1>
        <a:lt1>
          <a:srgbClr val="FFFFFF"/>
        </a:lt1>
        <a:dk2>
          <a:srgbClr val="302E61"/>
        </a:dk2>
        <a:lt2>
          <a:srgbClr val="8E81B2"/>
        </a:lt2>
        <a:accent1>
          <a:srgbClr val="C5BDD7"/>
        </a:accent1>
        <a:accent2>
          <a:srgbClr val="EDEE94"/>
        </a:accent2>
        <a:accent3>
          <a:srgbClr val="FFFFFF"/>
        </a:accent3>
        <a:accent4>
          <a:srgbClr val="272652"/>
        </a:accent4>
        <a:accent5>
          <a:srgbClr val="DFDBE8"/>
        </a:accent5>
        <a:accent6>
          <a:srgbClr val="D7D886"/>
        </a:accent6>
        <a:hlink>
          <a:srgbClr val="302E6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253</TotalTime>
  <Words>469</Words>
  <Application>Microsoft Office PowerPoint</Application>
  <PresentationFormat>Diavoorstelling (4:3)</PresentationFormat>
  <Paragraphs>133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blank</vt:lpstr>
      <vt:lpstr>Parkeerregulering wijken en stadsdeelcentra</vt:lpstr>
      <vt:lpstr>Aanleiding</vt:lpstr>
      <vt:lpstr>Blerick en Tegelen </vt:lpstr>
      <vt:lpstr>Wijken centrum Venlo</vt:lpstr>
      <vt:lpstr>Scenario 1</vt:lpstr>
      <vt:lpstr>Scenario 2</vt:lpstr>
      <vt:lpstr>Scenario 3</vt:lpstr>
      <vt:lpstr>Conclusie</vt:lpstr>
    </vt:vector>
  </TitlesOfParts>
  <Company>Gemeente Venlo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Parkeerregulering wijken en stadsdeelcentra</dc:title>
  <dc:creator>Beek van der, Jasper</dc:creator>
  <cp:lastModifiedBy>Beek van der, Jasper</cp:lastModifiedBy>
  <cp:revision>13</cp:revision>
  <dcterms:created xsi:type="dcterms:W3CDTF">2017-01-06T10:18:02Z</dcterms:created>
  <dcterms:modified xsi:type="dcterms:W3CDTF">2017-01-11T11:03:04Z</dcterms:modified>
</cp:coreProperties>
</file>